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300" r:id="rId2"/>
    <p:sldId id="307" r:id="rId3"/>
    <p:sldId id="309" r:id="rId4"/>
    <p:sldId id="303" r:id="rId5"/>
    <p:sldId id="306" r:id="rId6"/>
    <p:sldId id="305" r:id="rId7"/>
    <p:sldId id="273" r:id="rId8"/>
    <p:sldId id="310" r:id="rId9"/>
    <p:sldId id="311" r:id="rId10"/>
    <p:sldId id="268" r:id="rId11"/>
    <p:sldId id="256" r:id="rId12"/>
    <p:sldId id="301" r:id="rId13"/>
    <p:sldId id="302" r:id="rId14"/>
    <p:sldId id="30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919C"/>
    <a:srgbClr val="000000"/>
    <a:srgbClr val="052F61"/>
    <a:srgbClr val="08107A"/>
    <a:srgbClr val="070E69"/>
    <a:srgbClr val="001848"/>
    <a:srgbClr val="002164"/>
    <a:srgbClr val="002570"/>
    <a:srgbClr val="001642"/>
    <a:srgbClr val="5C6B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7" autoAdjust="0"/>
    <p:restoredTop sz="94660"/>
  </p:normalViewPr>
  <p:slideViewPr>
    <p:cSldViewPr snapToGrid="0">
      <p:cViewPr varScale="1">
        <p:scale>
          <a:sx n="76" d="100"/>
          <a:sy n="76" d="100"/>
        </p:scale>
        <p:origin x="132" y="70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82E965-6922-4273-886E-005157B28F3C}" type="datetimeFigureOut">
              <a:rPr lang="en-US" smtClean="0"/>
              <a:t>11/29/2018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A5B8B1-57F0-4AA0-B8F1-93BBD9AC76C3}" type="slidenum">
              <a:rPr lang="en-US" smtClean="0"/>
              <a:t>‹#›</a:t>
            </a:fld>
            <a:endParaRPr lang="en-US"/>
          </a:p>
        </p:txBody>
      </p:sp>
    </p:spTree>
    <p:extLst>
      <p:ext uri="{BB962C8B-B14F-4D97-AF65-F5344CB8AC3E}">
        <p14:creationId xmlns:p14="http://schemas.microsoft.com/office/powerpoint/2010/main" val="306483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0F595D-9AEB-4683-ABCC-692D391E643F}"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73579-CB92-4F52-BB68-21F036E99497}"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96025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AB0F595D-9AEB-4683-ABCC-692D391E643F}" type="datetimeFigureOut">
              <a:rPr lang="en-US" smtClean="0"/>
              <a:t>11/29/2018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1502412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0F595D-9AEB-4683-ABCC-692D391E643F}"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1078023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0F595D-9AEB-4683-ABCC-692D391E643F}"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73579-CB92-4F52-BB68-21F036E99497}"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220482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0F595D-9AEB-4683-ABCC-692D391E643F}"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3981968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0F595D-9AEB-4683-ABCC-692D391E643F}"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73579-CB92-4F52-BB68-21F036E99497}"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231910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0F595D-9AEB-4683-ABCC-692D391E643F}"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26891324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0F595D-9AEB-4683-ABCC-692D391E643F}"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258571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0F595D-9AEB-4683-ABCC-692D391E643F}"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2342527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0F595D-9AEB-4683-ABCC-692D391E643F}"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233345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0F595D-9AEB-4683-ABCC-692D391E643F}" type="datetimeFigureOut">
              <a:rPr lang="en-US" smtClean="0"/>
              <a:t>11/29/2018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445877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0F595D-9AEB-4683-ABCC-692D391E643F}" type="datetimeFigureOut">
              <a:rPr lang="en-US" smtClean="0"/>
              <a:t>11/29/2018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2623533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0F595D-9AEB-4683-ABCC-692D391E643F}" type="datetimeFigureOut">
              <a:rPr lang="en-US" smtClean="0"/>
              <a:t>11/29/2018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89527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0F595D-9AEB-4683-ABCC-692D391E643F}" type="datetimeFigureOut">
              <a:rPr lang="en-US" smtClean="0"/>
              <a:t>11/29/2018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2166963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0F595D-9AEB-4683-ABCC-692D391E643F}" type="datetimeFigureOut">
              <a:rPr lang="en-US" smtClean="0"/>
              <a:t>11/29/2018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2170464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0F595D-9AEB-4683-ABCC-692D391E643F}" type="datetimeFigureOut">
              <a:rPr lang="en-US" smtClean="0"/>
              <a:t>11/29/2018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1920392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0F595D-9AEB-4683-ABCC-692D391E643F}" type="datetimeFigureOut">
              <a:rPr lang="en-US" smtClean="0"/>
              <a:t>11/29/2018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373579-CB92-4F52-BB68-21F036E99497}" type="slidenum">
              <a:rPr lang="en-US" smtClean="0"/>
              <a:t>‹#›</a:t>
            </a:fld>
            <a:endParaRPr lang="en-US"/>
          </a:p>
        </p:txBody>
      </p:sp>
    </p:spTree>
    <p:extLst>
      <p:ext uri="{BB962C8B-B14F-4D97-AF65-F5344CB8AC3E}">
        <p14:creationId xmlns:p14="http://schemas.microsoft.com/office/powerpoint/2010/main" val="1481800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AB0F595D-9AEB-4683-ABCC-692D391E643F}" type="datetimeFigureOut">
              <a:rPr lang="en-US" smtClean="0"/>
              <a:t>11/29/2018</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39373579-CB92-4F52-BB68-21F036E99497}" type="slidenum">
              <a:rPr lang="en-US" smtClean="0"/>
              <a:t>‹#›</a:t>
            </a:fld>
            <a:endParaRPr lang="en-US"/>
          </a:p>
        </p:txBody>
      </p:sp>
    </p:spTree>
    <p:extLst>
      <p:ext uri="{BB962C8B-B14F-4D97-AF65-F5344CB8AC3E}">
        <p14:creationId xmlns:p14="http://schemas.microsoft.com/office/powerpoint/2010/main" val="10227584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7" y="-2924"/>
            <a:ext cx="12192000" cy="6858000"/>
          </a:xfrm>
          <a:prstGeom prst="rect">
            <a:avLst/>
          </a:prstGeom>
        </p:spPr>
      </p:pic>
      <p:sp>
        <p:nvSpPr>
          <p:cNvPr id="2" name="Title 1"/>
          <p:cNvSpPr>
            <a:spLocks noGrp="1"/>
          </p:cNvSpPr>
          <p:nvPr>
            <p:ph type="ctrTitle"/>
          </p:nvPr>
        </p:nvSpPr>
        <p:spPr>
          <a:xfrm>
            <a:off x="912576" y="2885654"/>
            <a:ext cx="10004502" cy="2971801"/>
          </a:xfrm>
        </p:spPr>
        <p:txBody>
          <a:bodyPr>
            <a:normAutofit fontScale="90000"/>
          </a:bodyPr>
          <a:lstStyle/>
          <a:p>
            <a:pPr algn="ctr"/>
            <a:r>
              <a:rPr lang="en-US" dirty="0">
                <a:solidFill>
                  <a:srgbClr val="FFFF00"/>
                </a:solidFill>
              </a:rPr>
              <a:t>Coupled Groundwater/Surface-Water Modeling using GSFLOW</a:t>
            </a:r>
            <a:br>
              <a:rPr lang="en-US" dirty="0">
                <a:solidFill>
                  <a:srgbClr val="FFFF00"/>
                </a:solidFill>
              </a:rPr>
            </a:br>
            <a:r>
              <a:rPr lang="en-US" dirty="0">
                <a:solidFill>
                  <a:srgbClr val="FFFF00"/>
                </a:solidFill>
              </a:rPr>
              <a:t>ID2447 </a:t>
            </a:r>
            <a:br>
              <a:rPr lang="en-US" dirty="0">
                <a:solidFill>
                  <a:srgbClr val="FFFF00"/>
                </a:solidFill>
              </a:rPr>
            </a:br>
            <a:br>
              <a:rPr lang="en-US" dirty="0">
                <a:solidFill>
                  <a:srgbClr val="FFFF00"/>
                </a:solidFill>
              </a:rPr>
            </a:br>
            <a:r>
              <a:rPr lang="en-US" sz="3600" dirty="0">
                <a:solidFill>
                  <a:srgbClr val="FFFF00"/>
                </a:solidFill>
              </a:rPr>
              <a:t>December 3-6, 2018 USGS New Mexico Water Science Center</a:t>
            </a:r>
          </a:p>
        </p:txBody>
      </p:sp>
      <p:sp>
        <p:nvSpPr>
          <p:cNvPr id="8" name="Rectangle 7">
            <a:extLst>
              <a:ext uri="{FF2B5EF4-FFF2-40B4-BE49-F238E27FC236}">
                <a16:creationId xmlns:a16="http://schemas.microsoft.com/office/drawing/2014/main" id="{BA441184-EC73-4DBB-B97E-1B70C4C986F9}"/>
              </a:ext>
            </a:extLst>
          </p:cNvPr>
          <p:cNvSpPr/>
          <p:nvPr/>
        </p:nvSpPr>
        <p:spPr>
          <a:xfrm>
            <a:off x="10917078" y="6469356"/>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227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271850" y="-452269"/>
            <a:ext cx="6797165" cy="2971801"/>
          </a:xfrm>
        </p:spPr>
        <p:txBody>
          <a:bodyPr/>
          <a:lstStyle/>
          <a:p>
            <a:r>
              <a:rPr lang="en-US" dirty="0">
                <a:solidFill>
                  <a:srgbClr val="FFFF00"/>
                </a:solidFill>
              </a:rPr>
              <a:t>Shallow lateral flow</a:t>
            </a:r>
          </a:p>
        </p:txBody>
      </p:sp>
      <p:sp>
        <p:nvSpPr>
          <p:cNvPr id="3" name="TextBox 2"/>
          <p:cNvSpPr txBox="1"/>
          <p:nvPr/>
        </p:nvSpPr>
        <p:spPr>
          <a:xfrm>
            <a:off x="382921" y="2671339"/>
            <a:ext cx="4197244"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Anderson and Burt, 1978</a:t>
            </a:r>
          </a:p>
          <a:p>
            <a:pPr marL="285750" indent="-285750">
              <a:buFont typeface="Arial" panose="020B0604020202020204" pitchFamily="34" charset="0"/>
              <a:buChar char="•"/>
            </a:pPr>
            <a:r>
              <a:rPr lang="en-US" sz="2400" dirty="0"/>
              <a:t>Converging (“hollow”) verses diverging (“Spur”) flow</a:t>
            </a:r>
          </a:p>
          <a:p>
            <a:pPr marL="285750" indent="-285750">
              <a:buFont typeface="Arial" panose="020B0604020202020204" pitchFamily="34" charset="0"/>
              <a:buChar char="•"/>
            </a:pPr>
            <a:endParaRPr lang="en-US" sz="2400" dirty="0"/>
          </a:p>
        </p:txBody>
      </p:sp>
      <p:sp>
        <p:nvSpPr>
          <p:cNvPr id="12" name="Rectangle 11">
            <a:extLst>
              <a:ext uri="{FF2B5EF4-FFF2-40B4-BE49-F238E27FC236}">
                <a16:creationId xmlns:a16="http://schemas.microsoft.com/office/drawing/2014/main" id="{793BEC6C-F88C-4CDA-8869-DDCD1F2F7330}"/>
              </a:ext>
            </a:extLst>
          </p:cNvPr>
          <p:cNvSpPr/>
          <p:nvPr/>
        </p:nvSpPr>
        <p:spPr>
          <a:xfrm>
            <a:off x="10897200" y="6480000"/>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D9FCD00-F61A-4D7F-977C-CF96041D6507}"/>
              </a:ext>
            </a:extLst>
          </p:cNvPr>
          <p:cNvPicPr>
            <a:picLocks noChangeAspect="1"/>
          </p:cNvPicPr>
          <p:nvPr/>
        </p:nvPicPr>
        <p:blipFill>
          <a:blip r:embed="rId3"/>
          <a:stretch>
            <a:fillRect/>
          </a:stretch>
        </p:blipFill>
        <p:spPr>
          <a:xfrm>
            <a:off x="10844850" y="228307"/>
            <a:ext cx="1276350" cy="523875"/>
          </a:xfrm>
          <a:prstGeom prst="rect">
            <a:avLst/>
          </a:prstGeom>
        </p:spPr>
      </p:pic>
      <p:pic>
        <p:nvPicPr>
          <p:cNvPr id="7" name="Picture 6">
            <a:extLst>
              <a:ext uri="{FF2B5EF4-FFF2-40B4-BE49-F238E27FC236}">
                <a16:creationId xmlns:a16="http://schemas.microsoft.com/office/drawing/2014/main" id="{FBB885F5-4A72-4DB0-8CDD-8416416FE235}"/>
              </a:ext>
            </a:extLst>
          </p:cNvPr>
          <p:cNvPicPr>
            <a:picLocks noChangeAspect="1"/>
          </p:cNvPicPr>
          <p:nvPr/>
        </p:nvPicPr>
        <p:blipFill>
          <a:blip r:embed="rId4"/>
          <a:stretch>
            <a:fillRect/>
          </a:stretch>
        </p:blipFill>
        <p:spPr>
          <a:xfrm>
            <a:off x="5259501" y="2130781"/>
            <a:ext cx="6660649" cy="4220437"/>
          </a:xfrm>
          <a:prstGeom prst="rect">
            <a:avLst/>
          </a:prstGeom>
        </p:spPr>
      </p:pic>
      <p:pic>
        <p:nvPicPr>
          <p:cNvPr id="8" name="Picture 7">
            <a:extLst>
              <a:ext uri="{FF2B5EF4-FFF2-40B4-BE49-F238E27FC236}">
                <a16:creationId xmlns:a16="http://schemas.microsoft.com/office/drawing/2014/main" id="{4BD18CA5-3B95-4AB9-B7F3-C32329BD8F8F}"/>
              </a:ext>
            </a:extLst>
          </p:cNvPr>
          <p:cNvPicPr>
            <a:picLocks noChangeAspect="1"/>
          </p:cNvPicPr>
          <p:nvPr/>
        </p:nvPicPr>
        <p:blipFill>
          <a:blip r:embed="rId5"/>
          <a:stretch>
            <a:fillRect/>
          </a:stretch>
        </p:blipFill>
        <p:spPr>
          <a:xfrm>
            <a:off x="853023" y="4392807"/>
            <a:ext cx="2819492" cy="2265394"/>
          </a:xfrm>
          <a:prstGeom prst="rect">
            <a:avLst/>
          </a:prstGeom>
        </p:spPr>
      </p:pic>
      <p:sp>
        <p:nvSpPr>
          <p:cNvPr id="9" name="Arrow: Up-Down 8">
            <a:extLst>
              <a:ext uri="{FF2B5EF4-FFF2-40B4-BE49-F238E27FC236}">
                <a16:creationId xmlns:a16="http://schemas.microsoft.com/office/drawing/2014/main" id="{64C9166C-1FFC-474C-9349-D223ECBE2AE6}"/>
              </a:ext>
            </a:extLst>
          </p:cNvPr>
          <p:cNvSpPr/>
          <p:nvPr/>
        </p:nvSpPr>
        <p:spPr>
          <a:xfrm>
            <a:off x="2303839" y="4708928"/>
            <a:ext cx="172344" cy="786803"/>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11B57F-3965-45B6-A7B2-CFAE1E7D6BB3}"/>
              </a:ext>
            </a:extLst>
          </p:cNvPr>
          <p:cNvSpPr/>
          <p:nvPr/>
        </p:nvSpPr>
        <p:spPr>
          <a:xfrm rot="21122427">
            <a:off x="2402890" y="4533089"/>
            <a:ext cx="912429" cy="369332"/>
          </a:xfrm>
          <a:prstGeom prst="rect">
            <a:avLst/>
          </a:prstGeom>
        </p:spPr>
        <p:txBody>
          <a:bodyPr wrap="none">
            <a:spAutoFit/>
          </a:bodyPr>
          <a:lstStyle/>
          <a:p>
            <a:r>
              <a:rPr lang="en-US" dirty="0">
                <a:solidFill>
                  <a:schemeClr val="bg1"/>
                </a:solidFill>
              </a:rPr>
              <a:t>hollow</a:t>
            </a:r>
          </a:p>
        </p:txBody>
      </p:sp>
      <p:sp>
        <p:nvSpPr>
          <p:cNvPr id="13" name="Rectangle 12">
            <a:extLst>
              <a:ext uri="{FF2B5EF4-FFF2-40B4-BE49-F238E27FC236}">
                <a16:creationId xmlns:a16="http://schemas.microsoft.com/office/drawing/2014/main" id="{57383AE5-867C-4EEE-8FEB-566EAD799A36}"/>
              </a:ext>
            </a:extLst>
          </p:cNvPr>
          <p:cNvSpPr/>
          <p:nvPr/>
        </p:nvSpPr>
        <p:spPr>
          <a:xfrm rot="19923920">
            <a:off x="2525319" y="5272857"/>
            <a:ext cx="641522" cy="369332"/>
          </a:xfrm>
          <a:prstGeom prst="rect">
            <a:avLst/>
          </a:prstGeom>
        </p:spPr>
        <p:txBody>
          <a:bodyPr wrap="none">
            <a:spAutoFit/>
          </a:bodyPr>
          <a:lstStyle/>
          <a:p>
            <a:r>
              <a:rPr lang="en-US" dirty="0">
                <a:solidFill>
                  <a:schemeClr val="bg1"/>
                </a:solidFill>
              </a:rPr>
              <a:t>spur</a:t>
            </a:r>
          </a:p>
        </p:txBody>
      </p:sp>
    </p:spTree>
    <p:extLst>
      <p:ext uri="{BB962C8B-B14F-4D97-AF65-F5344CB8AC3E}">
        <p14:creationId xmlns:p14="http://schemas.microsoft.com/office/powerpoint/2010/main" val="500022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0" y="21600"/>
            <a:ext cx="12192000" cy="6858000"/>
          </a:xfrm>
          <a:prstGeom prst="rect">
            <a:avLst/>
          </a:prstGeom>
        </p:spPr>
      </p:pic>
      <p:sp>
        <p:nvSpPr>
          <p:cNvPr id="2" name="Title 1"/>
          <p:cNvSpPr>
            <a:spLocks noGrp="1"/>
          </p:cNvSpPr>
          <p:nvPr>
            <p:ph type="ctrTitle"/>
          </p:nvPr>
        </p:nvSpPr>
        <p:spPr>
          <a:xfrm>
            <a:off x="500505" y="-412232"/>
            <a:ext cx="6623472" cy="2971801"/>
          </a:xfrm>
        </p:spPr>
        <p:txBody>
          <a:bodyPr/>
          <a:lstStyle/>
          <a:p>
            <a:r>
              <a:rPr lang="en-US" dirty="0">
                <a:solidFill>
                  <a:srgbClr val="FFFF00"/>
                </a:solidFill>
              </a:rPr>
              <a:t>cascades</a:t>
            </a:r>
          </a:p>
        </p:txBody>
      </p:sp>
      <p:sp>
        <p:nvSpPr>
          <p:cNvPr id="3" name="TextBox 2"/>
          <p:cNvSpPr txBox="1"/>
          <p:nvPr/>
        </p:nvSpPr>
        <p:spPr>
          <a:xfrm>
            <a:off x="634847" y="3065694"/>
            <a:ext cx="4197244"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Lateral flows routed according to topography and topology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Cascades determined using Cascade Routing Tool (Henson and others, 2013)</a:t>
            </a:r>
          </a:p>
        </p:txBody>
      </p:sp>
      <p:sp>
        <p:nvSpPr>
          <p:cNvPr id="12" name="Rectangle 11">
            <a:extLst>
              <a:ext uri="{FF2B5EF4-FFF2-40B4-BE49-F238E27FC236}">
                <a16:creationId xmlns:a16="http://schemas.microsoft.com/office/drawing/2014/main" id="{793BEC6C-F88C-4CDA-8869-DDCD1F2F7330}"/>
              </a:ext>
            </a:extLst>
          </p:cNvPr>
          <p:cNvSpPr/>
          <p:nvPr/>
        </p:nvSpPr>
        <p:spPr>
          <a:xfrm>
            <a:off x="10897200" y="6480000"/>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D9FCD00-F61A-4D7F-977C-CF96041D6507}"/>
              </a:ext>
            </a:extLst>
          </p:cNvPr>
          <p:cNvPicPr>
            <a:picLocks noChangeAspect="1"/>
          </p:cNvPicPr>
          <p:nvPr/>
        </p:nvPicPr>
        <p:blipFill>
          <a:blip r:embed="rId3"/>
          <a:stretch>
            <a:fillRect/>
          </a:stretch>
        </p:blipFill>
        <p:spPr>
          <a:xfrm>
            <a:off x="10844850" y="228307"/>
            <a:ext cx="1276350" cy="523875"/>
          </a:xfrm>
          <a:prstGeom prst="rect">
            <a:avLst/>
          </a:prstGeom>
        </p:spPr>
      </p:pic>
      <p:pic>
        <p:nvPicPr>
          <p:cNvPr id="9" name="Picture 2">
            <a:extLst>
              <a:ext uri="{FF2B5EF4-FFF2-40B4-BE49-F238E27FC236}">
                <a16:creationId xmlns:a16="http://schemas.microsoft.com/office/drawing/2014/main" id="{0C626E9E-D8B9-480F-884A-22E5AEBCE8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398" t="9589" r="17376" b="5480"/>
          <a:stretch/>
        </p:blipFill>
        <p:spPr bwMode="auto">
          <a:xfrm>
            <a:off x="5910498" y="2030809"/>
            <a:ext cx="5132295" cy="45352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0981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799685" y="-424412"/>
            <a:ext cx="11145450" cy="2971801"/>
          </a:xfrm>
        </p:spPr>
        <p:txBody>
          <a:bodyPr>
            <a:normAutofit/>
          </a:bodyPr>
          <a:lstStyle/>
          <a:p>
            <a:r>
              <a:rPr lang="en-US" dirty="0">
                <a:solidFill>
                  <a:srgbClr val="FFFF00"/>
                </a:solidFill>
              </a:rPr>
              <a:t>Simulated recharge/discharge</a:t>
            </a:r>
          </a:p>
        </p:txBody>
      </p:sp>
      <p:sp>
        <p:nvSpPr>
          <p:cNvPr id="12" name="Rectangle 11">
            <a:extLst>
              <a:ext uri="{FF2B5EF4-FFF2-40B4-BE49-F238E27FC236}">
                <a16:creationId xmlns:a16="http://schemas.microsoft.com/office/drawing/2014/main" id="{793BEC6C-F88C-4CDA-8869-DDCD1F2F7330}"/>
              </a:ext>
            </a:extLst>
          </p:cNvPr>
          <p:cNvSpPr/>
          <p:nvPr/>
        </p:nvSpPr>
        <p:spPr>
          <a:xfrm>
            <a:off x="10897200" y="6480000"/>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D9FCD00-F61A-4D7F-977C-CF96041D6507}"/>
              </a:ext>
            </a:extLst>
          </p:cNvPr>
          <p:cNvPicPr>
            <a:picLocks noChangeAspect="1"/>
          </p:cNvPicPr>
          <p:nvPr/>
        </p:nvPicPr>
        <p:blipFill>
          <a:blip r:embed="rId3"/>
          <a:stretch>
            <a:fillRect/>
          </a:stretch>
        </p:blipFill>
        <p:spPr>
          <a:xfrm>
            <a:off x="10844850" y="228307"/>
            <a:ext cx="1276350" cy="523875"/>
          </a:xfrm>
          <a:prstGeom prst="rect">
            <a:avLst/>
          </a:prstGeom>
        </p:spPr>
      </p:pic>
      <p:pic>
        <p:nvPicPr>
          <p:cNvPr id="7" name="Picture 3">
            <a:extLst>
              <a:ext uri="{FF2B5EF4-FFF2-40B4-BE49-F238E27FC236}">
                <a16:creationId xmlns:a16="http://schemas.microsoft.com/office/drawing/2014/main" id="{FE62E579-5E1A-4730-89C6-B5AD65058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7004" y="2753392"/>
            <a:ext cx="5097992" cy="389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0984AEEF-EAE9-4534-AAD0-A046E74E5837}"/>
              </a:ext>
            </a:extLst>
          </p:cNvPr>
          <p:cNvSpPr txBox="1"/>
          <p:nvPr/>
        </p:nvSpPr>
        <p:spPr>
          <a:xfrm>
            <a:off x="1991117" y="3795823"/>
            <a:ext cx="1699755" cy="2308324"/>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latin typeface="Tekton Pro" pitchFamily="34" charset="0"/>
              </a:rPr>
              <a:t>Red-GW discharge</a:t>
            </a:r>
          </a:p>
          <a:p>
            <a:r>
              <a:rPr lang="en-US" sz="2400" b="1" dirty="0">
                <a:effectLst>
                  <a:outerShdw blurRad="38100" dist="38100" dir="2700000" algn="tl">
                    <a:srgbClr val="000000">
                      <a:alpha val="43137"/>
                    </a:srgbClr>
                  </a:outerShdw>
                </a:effectLst>
                <a:latin typeface="Tekton Pro" pitchFamily="34" charset="0"/>
              </a:rPr>
              <a:t>Blue-GW recharge</a:t>
            </a:r>
          </a:p>
          <a:p>
            <a:r>
              <a:rPr lang="en-US" sz="2400" b="1" dirty="0">
                <a:effectLst>
                  <a:outerShdw blurRad="38100" dist="38100" dir="2700000" algn="tl">
                    <a:srgbClr val="000000">
                      <a:alpha val="43137"/>
                    </a:srgbClr>
                  </a:outerShdw>
                </a:effectLst>
                <a:latin typeface="Tekton Pro" pitchFamily="34" charset="0"/>
              </a:rPr>
              <a:t>Gold-Zero</a:t>
            </a:r>
          </a:p>
          <a:p>
            <a:endParaRPr lang="en-US" sz="2400" b="1" dirty="0">
              <a:effectLst>
                <a:outerShdw blurRad="38100" dist="38100" dir="2700000" algn="tl">
                  <a:srgbClr val="000000">
                    <a:alpha val="43137"/>
                  </a:srgbClr>
                </a:outerShdw>
              </a:effectLst>
              <a:latin typeface="Tekton Pro" pitchFamily="34" charset="0"/>
            </a:endParaRPr>
          </a:p>
        </p:txBody>
      </p:sp>
    </p:spTree>
    <p:extLst>
      <p:ext uri="{BB962C8B-B14F-4D97-AF65-F5344CB8AC3E}">
        <p14:creationId xmlns:p14="http://schemas.microsoft.com/office/powerpoint/2010/main" val="4183397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793BEC6C-F88C-4CDA-8869-DDCD1F2F7330}"/>
              </a:ext>
            </a:extLst>
          </p:cNvPr>
          <p:cNvSpPr/>
          <p:nvPr/>
        </p:nvSpPr>
        <p:spPr>
          <a:xfrm>
            <a:off x="10897200" y="6480000"/>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D9FCD00-F61A-4D7F-977C-CF96041D6507}"/>
              </a:ext>
            </a:extLst>
          </p:cNvPr>
          <p:cNvPicPr>
            <a:picLocks noChangeAspect="1"/>
          </p:cNvPicPr>
          <p:nvPr/>
        </p:nvPicPr>
        <p:blipFill>
          <a:blip r:embed="rId3"/>
          <a:stretch>
            <a:fillRect/>
          </a:stretch>
        </p:blipFill>
        <p:spPr>
          <a:xfrm>
            <a:off x="10803963" y="6218062"/>
            <a:ext cx="1276350" cy="523875"/>
          </a:xfrm>
          <a:prstGeom prst="rect">
            <a:avLst/>
          </a:prstGeom>
        </p:spPr>
      </p:pic>
      <p:pic>
        <p:nvPicPr>
          <p:cNvPr id="9" name="Content Placeholder 2">
            <a:extLst>
              <a:ext uri="{FF2B5EF4-FFF2-40B4-BE49-F238E27FC236}">
                <a16:creationId xmlns:a16="http://schemas.microsoft.com/office/drawing/2014/main" id="{EA6C3F52-69D4-4F54-BE4E-6D6497B7C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39180" y="1621662"/>
            <a:ext cx="8229600" cy="4709160"/>
          </a:xfrm>
          <a:prstGeom prst="rect">
            <a:avLst/>
          </a:prstGeom>
        </p:spPr>
      </p:pic>
      <p:sp>
        <p:nvSpPr>
          <p:cNvPr id="10" name="TextBox 9">
            <a:extLst>
              <a:ext uri="{FF2B5EF4-FFF2-40B4-BE49-F238E27FC236}">
                <a16:creationId xmlns:a16="http://schemas.microsoft.com/office/drawing/2014/main" id="{271F9E85-A85E-476C-AE47-A6022E125013}"/>
              </a:ext>
            </a:extLst>
          </p:cNvPr>
          <p:cNvSpPr txBox="1"/>
          <p:nvPr/>
        </p:nvSpPr>
        <p:spPr>
          <a:xfrm>
            <a:off x="239180" y="6330822"/>
            <a:ext cx="2991140" cy="338554"/>
          </a:xfrm>
          <a:prstGeom prst="rect">
            <a:avLst/>
          </a:prstGeom>
          <a:noFill/>
        </p:spPr>
        <p:txBody>
          <a:bodyPr wrap="none" rtlCol="0">
            <a:spAutoFit/>
          </a:bodyPr>
          <a:lstStyle/>
          <a:p>
            <a:r>
              <a:rPr lang="en-US" sz="1600" dirty="0">
                <a:latin typeface="Tekton Pro" pitchFamily="34" charset="0"/>
              </a:rPr>
              <a:t>Huntington and </a:t>
            </a:r>
            <a:r>
              <a:rPr lang="en-US" sz="1600" dirty="0" err="1">
                <a:latin typeface="Tekton Pro" pitchFamily="34" charset="0"/>
              </a:rPr>
              <a:t>Niswonger</a:t>
            </a:r>
            <a:r>
              <a:rPr lang="en-US" sz="1600" dirty="0">
                <a:latin typeface="Tekton Pro" pitchFamily="34" charset="0"/>
              </a:rPr>
              <a:t>, 2012</a:t>
            </a:r>
          </a:p>
        </p:txBody>
      </p:sp>
      <p:pic>
        <p:nvPicPr>
          <p:cNvPr id="2" name="Picture 1">
            <a:extLst>
              <a:ext uri="{FF2B5EF4-FFF2-40B4-BE49-F238E27FC236}">
                <a16:creationId xmlns:a16="http://schemas.microsoft.com/office/drawing/2014/main" id="{0383BEC1-0A01-4F18-A690-D8009988B853}"/>
              </a:ext>
            </a:extLst>
          </p:cNvPr>
          <p:cNvPicPr>
            <a:picLocks noChangeAspect="1"/>
          </p:cNvPicPr>
          <p:nvPr/>
        </p:nvPicPr>
        <p:blipFill>
          <a:blip r:embed="rId5"/>
          <a:stretch>
            <a:fillRect/>
          </a:stretch>
        </p:blipFill>
        <p:spPr>
          <a:xfrm>
            <a:off x="8001778" y="1851730"/>
            <a:ext cx="4022302" cy="3126669"/>
          </a:xfrm>
          <a:prstGeom prst="rect">
            <a:avLst/>
          </a:prstGeom>
        </p:spPr>
      </p:pic>
    </p:spTree>
    <p:extLst>
      <p:ext uri="{BB962C8B-B14F-4D97-AF65-F5344CB8AC3E}">
        <p14:creationId xmlns:p14="http://schemas.microsoft.com/office/powerpoint/2010/main" val="3072586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7" y="-2924"/>
            <a:ext cx="12192000" cy="6858000"/>
          </a:xfrm>
          <a:prstGeom prst="rect">
            <a:avLst/>
          </a:prstGeom>
        </p:spPr>
      </p:pic>
      <p:sp>
        <p:nvSpPr>
          <p:cNvPr id="2" name="Title 1"/>
          <p:cNvSpPr>
            <a:spLocks noGrp="1"/>
          </p:cNvSpPr>
          <p:nvPr>
            <p:ph type="ctrTitle"/>
          </p:nvPr>
        </p:nvSpPr>
        <p:spPr>
          <a:xfrm>
            <a:off x="537768" y="-1047575"/>
            <a:ext cx="10004502" cy="2971801"/>
          </a:xfrm>
        </p:spPr>
        <p:txBody>
          <a:bodyPr>
            <a:normAutofit/>
          </a:bodyPr>
          <a:lstStyle/>
          <a:p>
            <a:r>
              <a:rPr lang="en-US" dirty="0">
                <a:solidFill>
                  <a:srgbClr val="FFFF00"/>
                </a:solidFill>
              </a:rPr>
              <a:t>What to expect</a:t>
            </a:r>
            <a:endParaRPr lang="en-US" sz="3100" dirty="0">
              <a:solidFill>
                <a:srgbClr val="FFFF00"/>
              </a:solidFill>
            </a:endParaRPr>
          </a:p>
        </p:txBody>
      </p:sp>
      <p:sp>
        <p:nvSpPr>
          <p:cNvPr id="8" name="Rectangle 7">
            <a:extLst>
              <a:ext uri="{FF2B5EF4-FFF2-40B4-BE49-F238E27FC236}">
                <a16:creationId xmlns:a16="http://schemas.microsoft.com/office/drawing/2014/main" id="{BA441184-EC73-4DBB-B97E-1B70C4C986F9}"/>
              </a:ext>
            </a:extLst>
          </p:cNvPr>
          <p:cNvSpPr/>
          <p:nvPr/>
        </p:nvSpPr>
        <p:spPr>
          <a:xfrm>
            <a:off x="10917078" y="6469356"/>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70020E-D947-489E-ACDE-8A2F17C43204}"/>
              </a:ext>
            </a:extLst>
          </p:cNvPr>
          <p:cNvSpPr txBox="1"/>
          <p:nvPr/>
        </p:nvSpPr>
        <p:spPr>
          <a:xfrm>
            <a:off x="1185619" y="2275366"/>
            <a:ext cx="935665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Lots of hydrology, modeling, and software concepts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Solid first day of PowerPoint to lay out modeling concepts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Second and third days of Notebooks illustrating work flow and class exercises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Forth day working on WSC projects</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CE72776A-8090-425C-8C10-CA505AE6A323}"/>
              </a:ext>
            </a:extLst>
          </p:cNvPr>
          <p:cNvPicPr>
            <a:picLocks noChangeAspect="1"/>
          </p:cNvPicPr>
          <p:nvPr/>
        </p:nvPicPr>
        <p:blipFill>
          <a:blip r:embed="rId3"/>
          <a:stretch>
            <a:fillRect/>
          </a:stretch>
        </p:blipFill>
        <p:spPr>
          <a:xfrm>
            <a:off x="6464300" y="3988199"/>
            <a:ext cx="3386083" cy="2668380"/>
          </a:xfrm>
          <a:prstGeom prst="rect">
            <a:avLst/>
          </a:prstGeom>
        </p:spPr>
      </p:pic>
    </p:spTree>
    <p:extLst>
      <p:ext uri="{BB962C8B-B14F-4D97-AF65-F5344CB8AC3E}">
        <p14:creationId xmlns:p14="http://schemas.microsoft.com/office/powerpoint/2010/main" val="2623324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7" y="-2924"/>
            <a:ext cx="12192000" cy="6858000"/>
          </a:xfrm>
          <a:prstGeom prst="rect">
            <a:avLst/>
          </a:prstGeom>
        </p:spPr>
      </p:pic>
      <p:sp>
        <p:nvSpPr>
          <p:cNvPr id="2" name="Title 1"/>
          <p:cNvSpPr>
            <a:spLocks noGrp="1"/>
          </p:cNvSpPr>
          <p:nvPr>
            <p:ph type="ctrTitle"/>
          </p:nvPr>
        </p:nvSpPr>
        <p:spPr>
          <a:xfrm>
            <a:off x="466532" y="2099166"/>
            <a:ext cx="5770870" cy="2971801"/>
          </a:xfrm>
        </p:spPr>
        <p:txBody>
          <a:bodyPr>
            <a:normAutofit/>
          </a:bodyPr>
          <a:lstStyle/>
          <a:p>
            <a:r>
              <a:rPr lang="en-US" dirty="0">
                <a:solidFill>
                  <a:srgbClr val="FFFF00"/>
                </a:solidFill>
              </a:rPr>
              <a:t>the New Mexico water science center</a:t>
            </a:r>
            <a:endParaRPr lang="en-US" sz="3100" dirty="0">
              <a:solidFill>
                <a:srgbClr val="FFFF00"/>
              </a:solidFill>
            </a:endParaRPr>
          </a:p>
        </p:txBody>
      </p:sp>
      <p:sp>
        <p:nvSpPr>
          <p:cNvPr id="8" name="Rectangle 7">
            <a:extLst>
              <a:ext uri="{FF2B5EF4-FFF2-40B4-BE49-F238E27FC236}">
                <a16:creationId xmlns:a16="http://schemas.microsoft.com/office/drawing/2014/main" id="{BA441184-EC73-4DBB-B97E-1B70C4C986F9}"/>
              </a:ext>
            </a:extLst>
          </p:cNvPr>
          <p:cNvSpPr/>
          <p:nvPr/>
        </p:nvSpPr>
        <p:spPr>
          <a:xfrm>
            <a:off x="10917078" y="6469356"/>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BA11D21-1F2D-4F7F-AD74-9B608AC702D5}"/>
              </a:ext>
            </a:extLst>
          </p:cNvPr>
          <p:cNvPicPr>
            <a:picLocks noChangeAspect="1"/>
          </p:cNvPicPr>
          <p:nvPr/>
        </p:nvPicPr>
        <p:blipFill>
          <a:blip r:embed="rId3"/>
          <a:stretch>
            <a:fillRect/>
          </a:stretch>
        </p:blipFill>
        <p:spPr>
          <a:xfrm>
            <a:off x="6114177" y="2254435"/>
            <a:ext cx="5513889" cy="3231966"/>
          </a:xfrm>
          <a:prstGeom prst="rect">
            <a:avLst/>
          </a:prstGeom>
        </p:spPr>
      </p:pic>
    </p:spTree>
    <p:extLst>
      <p:ext uri="{BB962C8B-B14F-4D97-AF65-F5344CB8AC3E}">
        <p14:creationId xmlns:p14="http://schemas.microsoft.com/office/powerpoint/2010/main" val="2302536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 y="-2924"/>
            <a:ext cx="12192000" cy="6858000"/>
          </a:xfrm>
          <a:prstGeom prst="rect">
            <a:avLst/>
          </a:prstGeom>
        </p:spPr>
      </p:pic>
      <p:sp>
        <p:nvSpPr>
          <p:cNvPr id="2" name="Title 1"/>
          <p:cNvSpPr>
            <a:spLocks noGrp="1"/>
          </p:cNvSpPr>
          <p:nvPr>
            <p:ph type="ctrTitle"/>
          </p:nvPr>
        </p:nvSpPr>
        <p:spPr>
          <a:xfrm>
            <a:off x="1003430" y="2254435"/>
            <a:ext cx="5513889" cy="2971801"/>
          </a:xfrm>
        </p:spPr>
        <p:txBody>
          <a:bodyPr>
            <a:normAutofit/>
          </a:bodyPr>
          <a:lstStyle/>
          <a:p>
            <a:r>
              <a:rPr lang="en-US" dirty="0">
                <a:solidFill>
                  <a:srgbClr val="FFFF00"/>
                </a:solidFill>
              </a:rPr>
              <a:t>You, the participants for coming</a:t>
            </a:r>
            <a:endParaRPr lang="en-US" sz="3100" dirty="0">
              <a:solidFill>
                <a:srgbClr val="FFFF00"/>
              </a:solidFill>
            </a:endParaRPr>
          </a:p>
        </p:txBody>
      </p:sp>
      <p:sp>
        <p:nvSpPr>
          <p:cNvPr id="8" name="Rectangle 7">
            <a:extLst>
              <a:ext uri="{FF2B5EF4-FFF2-40B4-BE49-F238E27FC236}">
                <a16:creationId xmlns:a16="http://schemas.microsoft.com/office/drawing/2014/main" id="{BA441184-EC73-4DBB-B97E-1B70C4C986F9}"/>
              </a:ext>
            </a:extLst>
          </p:cNvPr>
          <p:cNvSpPr/>
          <p:nvPr/>
        </p:nvSpPr>
        <p:spPr>
          <a:xfrm>
            <a:off x="10917078" y="6469356"/>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BA11D21-1F2D-4F7F-AD74-9B608AC702D5}"/>
              </a:ext>
            </a:extLst>
          </p:cNvPr>
          <p:cNvPicPr>
            <a:picLocks noChangeAspect="1"/>
          </p:cNvPicPr>
          <p:nvPr/>
        </p:nvPicPr>
        <p:blipFill>
          <a:blip r:embed="rId3"/>
          <a:stretch>
            <a:fillRect/>
          </a:stretch>
        </p:blipFill>
        <p:spPr>
          <a:xfrm>
            <a:off x="6114177" y="2254435"/>
            <a:ext cx="5513889" cy="3231966"/>
          </a:xfrm>
          <a:prstGeom prst="rect">
            <a:avLst/>
          </a:prstGeom>
        </p:spPr>
      </p:pic>
    </p:spTree>
    <p:extLst>
      <p:ext uri="{BB962C8B-B14F-4D97-AF65-F5344CB8AC3E}">
        <p14:creationId xmlns:p14="http://schemas.microsoft.com/office/powerpoint/2010/main" val="3714882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7" y="-2924"/>
            <a:ext cx="12192000" cy="6858000"/>
          </a:xfrm>
          <a:prstGeom prst="rect">
            <a:avLst/>
          </a:prstGeom>
        </p:spPr>
      </p:pic>
      <p:sp>
        <p:nvSpPr>
          <p:cNvPr id="2" name="Title 1"/>
          <p:cNvSpPr>
            <a:spLocks noGrp="1"/>
          </p:cNvSpPr>
          <p:nvPr>
            <p:ph type="ctrTitle"/>
          </p:nvPr>
        </p:nvSpPr>
        <p:spPr>
          <a:xfrm>
            <a:off x="824847" y="2344212"/>
            <a:ext cx="10004502" cy="2971801"/>
          </a:xfrm>
        </p:spPr>
        <p:txBody>
          <a:bodyPr>
            <a:normAutofit fontScale="90000"/>
          </a:bodyPr>
          <a:lstStyle/>
          <a:p>
            <a:r>
              <a:rPr lang="en-US" dirty="0">
                <a:solidFill>
                  <a:srgbClr val="FFFF00"/>
                </a:solidFill>
              </a:rPr>
              <a:t>Instructors</a:t>
            </a:r>
            <a:br>
              <a:rPr lang="en-US" dirty="0">
                <a:solidFill>
                  <a:srgbClr val="FFFF00"/>
                </a:solidFill>
              </a:rPr>
            </a:br>
            <a:br>
              <a:rPr lang="en-US" dirty="0">
                <a:solidFill>
                  <a:srgbClr val="FFFF00"/>
                </a:solidFill>
              </a:rPr>
            </a:br>
            <a:r>
              <a:rPr lang="en-US" sz="3100" dirty="0"/>
              <a:t>Ayman </a:t>
            </a:r>
            <a:r>
              <a:rPr lang="en-US" sz="3100" dirty="0" err="1"/>
              <a:t>Alzraiee</a:t>
            </a:r>
            <a:r>
              <a:rPr lang="en-US" sz="3100" dirty="0"/>
              <a:t>, California water science center</a:t>
            </a:r>
            <a:br>
              <a:rPr lang="en-US" sz="3100" dirty="0"/>
            </a:br>
            <a:r>
              <a:rPr lang="en-US" sz="3100" dirty="0"/>
              <a:t>Murphy Gardner, Nevada water science center</a:t>
            </a:r>
            <a:br>
              <a:rPr lang="en-US" sz="3100" dirty="0"/>
            </a:br>
            <a:r>
              <a:rPr lang="en-US" sz="3100" dirty="0"/>
              <a:t>Steve </a:t>
            </a:r>
            <a:r>
              <a:rPr lang="en-US" sz="3100" dirty="0" err="1"/>
              <a:t>Markstrom</a:t>
            </a:r>
            <a:r>
              <a:rPr lang="en-US" sz="3100" dirty="0"/>
              <a:t>, Water mission area, Colorado</a:t>
            </a:r>
            <a:br>
              <a:rPr lang="en-US" sz="3100" dirty="0"/>
            </a:br>
            <a:r>
              <a:rPr lang="en-US" sz="3100" dirty="0"/>
              <a:t>Rich Niswonger, Water mission area, California</a:t>
            </a:r>
            <a:br>
              <a:rPr lang="en-US" sz="3100" dirty="0"/>
            </a:br>
            <a:r>
              <a:rPr lang="en-US" sz="3100" dirty="0"/>
              <a:t>Steve Regan, water mission area, Colorado</a:t>
            </a:r>
            <a:endParaRPr lang="en-US" sz="3100" dirty="0">
              <a:solidFill>
                <a:srgbClr val="FFFF00"/>
              </a:solidFill>
            </a:endParaRPr>
          </a:p>
        </p:txBody>
      </p:sp>
      <p:sp>
        <p:nvSpPr>
          <p:cNvPr id="8" name="Rectangle 7">
            <a:extLst>
              <a:ext uri="{FF2B5EF4-FFF2-40B4-BE49-F238E27FC236}">
                <a16:creationId xmlns:a16="http://schemas.microsoft.com/office/drawing/2014/main" id="{BA441184-EC73-4DBB-B97E-1B70C4C986F9}"/>
              </a:ext>
            </a:extLst>
          </p:cNvPr>
          <p:cNvSpPr/>
          <p:nvPr/>
        </p:nvSpPr>
        <p:spPr>
          <a:xfrm>
            <a:off x="10917078" y="6469356"/>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723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 y="-32244"/>
            <a:ext cx="12192000" cy="6858000"/>
          </a:xfrm>
          <a:prstGeom prst="rect">
            <a:avLst/>
          </a:prstGeom>
        </p:spPr>
      </p:pic>
      <p:sp>
        <p:nvSpPr>
          <p:cNvPr id="2" name="Title 1"/>
          <p:cNvSpPr>
            <a:spLocks noGrp="1"/>
          </p:cNvSpPr>
          <p:nvPr>
            <p:ph type="ctrTitle"/>
          </p:nvPr>
        </p:nvSpPr>
        <p:spPr>
          <a:xfrm>
            <a:off x="537768" y="-1047575"/>
            <a:ext cx="10004502" cy="2971801"/>
          </a:xfrm>
        </p:spPr>
        <p:txBody>
          <a:bodyPr>
            <a:normAutofit/>
          </a:bodyPr>
          <a:lstStyle/>
          <a:p>
            <a:r>
              <a:rPr lang="en-US" sz="3100" dirty="0">
                <a:solidFill>
                  <a:srgbClr val="FFFF00"/>
                </a:solidFill>
              </a:rPr>
              <a:t>Class agenda at Thirty thousand feet</a:t>
            </a:r>
          </a:p>
        </p:txBody>
      </p:sp>
      <p:sp>
        <p:nvSpPr>
          <p:cNvPr id="8" name="Rectangle 7">
            <a:extLst>
              <a:ext uri="{FF2B5EF4-FFF2-40B4-BE49-F238E27FC236}">
                <a16:creationId xmlns:a16="http://schemas.microsoft.com/office/drawing/2014/main" id="{BA441184-EC73-4DBB-B97E-1B70C4C986F9}"/>
              </a:ext>
            </a:extLst>
          </p:cNvPr>
          <p:cNvSpPr/>
          <p:nvPr/>
        </p:nvSpPr>
        <p:spPr>
          <a:xfrm>
            <a:off x="10917078" y="6469356"/>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70020E-D947-489E-ACDE-8A2F17C43204}"/>
              </a:ext>
            </a:extLst>
          </p:cNvPr>
          <p:cNvSpPr txBox="1"/>
          <p:nvPr/>
        </p:nvSpPr>
        <p:spPr>
          <a:xfrm>
            <a:off x="1269594" y="2411647"/>
            <a:ext cx="935665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Day 1: PRMS, MODFLOW, GSFLOW overview (PowerPoint)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Day 2: Building models, developing workflow (GSFLOW-</a:t>
            </a:r>
            <a:r>
              <a:rPr lang="en-US" dirty="0" err="1"/>
              <a:t>Arcpy</a:t>
            </a:r>
            <a:r>
              <a:rPr lang="en-US" dirty="0"/>
              <a:t>, </a:t>
            </a:r>
            <a:r>
              <a:rPr lang="en-US" dirty="0" err="1"/>
              <a:t>pyGSFLOW</a:t>
            </a:r>
            <a:r>
              <a:rPr lang="en-US" dirty="0"/>
              <a:t>, Notebooks)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Day 3: Calibration (</a:t>
            </a:r>
            <a:r>
              <a:rPr lang="en-US" dirty="0" err="1"/>
              <a:t>pyGSFLOW</a:t>
            </a:r>
            <a:r>
              <a:rPr lang="en-US" dirty="0"/>
              <a:t>, PowerPoint, Notebooks)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Day 4: Class project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29631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7" y="9776"/>
            <a:ext cx="12192000" cy="6858000"/>
          </a:xfrm>
          <a:prstGeom prst="rect">
            <a:avLst/>
          </a:prstGeom>
        </p:spPr>
      </p:pic>
      <p:sp>
        <p:nvSpPr>
          <p:cNvPr id="2" name="Title 1"/>
          <p:cNvSpPr>
            <a:spLocks noGrp="1"/>
          </p:cNvSpPr>
          <p:nvPr>
            <p:ph type="ctrTitle"/>
          </p:nvPr>
        </p:nvSpPr>
        <p:spPr>
          <a:xfrm>
            <a:off x="537768" y="-1047575"/>
            <a:ext cx="10004502" cy="2971801"/>
          </a:xfrm>
        </p:spPr>
        <p:txBody>
          <a:bodyPr>
            <a:normAutofit/>
          </a:bodyPr>
          <a:lstStyle/>
          <a:p>
            <a:r>
              <a:rPr lang="en-US" dirty="0">
                <a:solidFill>
                  <a:srgbClr val="FFFF00"/>
                </a:solidFill>
              </a:rPr>
              <a:t>Course objectives</a:t>
            </a:r>
            <a:endParaRPr lang="en-US" sz="3100" dirty="0">
              <a:solidFill>
                <a:srgbClr val="FFFF00"/>
              </a:solidFill>
            </a:endParaRPr>
          </a:p>
        </p:txBody>
      </p:sp>
      <p:sp>
        <p:nvSpPr>
          <p:cNvPr id="8" name="Rectangle 7">
            <a:extLst>
              <a:ext uri="{FF2B5EF4-FFF2-40B4-BE49-F238E27FC236}">
                <a16:creationId xmlns:a16="http://schemas.microsoft.com/office/drawing/2014/main" id="{BA441184-EC73-4DBB-B97E-1B70C4C986F9}"/>
              </a:ext>
            </a:extLst>
          </p:cNvPr>
          <p:cNvSpPr/>
          <p:nvPr/>
        </p:nvSpPr>
        <p:spPr>
          <a:xfrm>
            <a:off x="10917078" y="6469356"/>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70020E-D947-489E-ACDE-8A2F17C43204}"/>
              </a:ext>
            </a:extLst>
          </p:cNvPr>
          <p:cNvSpPr txBox="1"/>
          <p:nvPr/>
        </p:nvSpPr>
        <p:spPr>
          <a:xfrm>
            <a:off x="1185619" y="2452647"/>
            <a:ext cx="935665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Provide purpose, capabilities, and theory of GSFLOW</a:t>
            </a:r>
          </a:p>
          <a:p>
            <a:endParaRPr lang="en-US" dirty="0"/>
          </a:p>
          <a:p>
            <a:pPr marL="285750" indent="-285750">
              <a:buFont typeface="Arial" panose="020B0604020202020204" pitchFamily="34" charset="0"/>
              <a:buChar char="•"/>
            </a:pPr>
            <a:r>
              <a:rPr lang="en-US" dirty="0"/>
              <a:t>Present conceptual approach for building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Provide demonstration of tools (</a:t>
            </a:r>
            <a:r>
              <a:rPr lang="en-US" dirty="0" err="1"/>
              <a:t>Jupyter</a:t>
            </a:r>
            <a:r>
              <a:rPr lang="en-US" dirty="0"/>
              <a:t> Notebooks, ArcMap and </a:t>
            </a:r>
            <a:r>
              <a:rPr lang="en-US" dirty="0" err="1"/>
              <a:t>Arcpy</a:t>
            </a:r>
            <a:r>
              <a:rPr lang="en-US" dirty="0"/>
              <a:t>, PRMS GUI)</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Introduce work flow</a:t>
            </a:r>
          </a:p>
          <a:p>
            <a:endParaRPr lang="en-US" dirty="0"/>
          </a:p>
          <a:p>
            <a:pPr marL="285750" indent="-285750">
              <a:buFont typeface="Arial" panose="020B0604020202020204" pitchFamily="34" charset="0"/>
              <a:buChar char="•"/>
            </a:pPr>
            <a:r>
              <a:rPr lang="en-US" dirty="0"/>
              <a:t>Make Progress on individual WSC GSFLOW applications through class project</a:t>
            </a:r>
          </a:p>
        </p:txBody>
      </p:sp>
    </p:spTree>
    <p:extLst>
      <p:ext uri="{BB962C8B-B14F-4D97-AF65-F5344CB8AC3E}">
        <p14:creationId xmlns:p14="http://schemas.microsoft.com/office/powerpoint/2010/main" val="3171358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F824E2-230A-4A89-889E-61B83AED1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264"/>
            <a:ext cx="12192000" cy="6858000"/>
          </a:xfrm>
          <a:prstGeom prst="rect">
            <a:avLst/>
          </a:prstGeom>
        </p:spPr>
      </p:pic>
      <p:sp>
        <p:nvSpPr>
          <p:cNvPr id="2" name="Title 1"/>
          <p:cNvSpPr>
            <a:spLocks noGrp="1"/>
          </p:cNvSpPr>
          <p:nvPr>
            <p:ph type="ctrTitle"/>
          </p:nvPr>
        </p:nvSpPr>
        <p:spPr>
          <a:xfrm>
            <a:off x="1563884" y="-343851"/>
            <a:ext cx="6464852" cy="2971801"/>
          </a:xfrm>
        </p:spPr>
        <p:txBody>
          <a:bodyPr>
            <a:normAutofit/>
          </a:bodyPr>
          <a:lstStyle/>
          <a:p>
            <a:r>
              <a:rPr lang="en-US" dirty="0">
                <a:solidFill>
                  <a:srgbClr val="FFFF00"/>
                </a:solidFill>
              </a:rPr>
              <a:t>GSFLOW</a:t>
            </a:r>
          </a:p>
        </p:txBody>
      </p:sp>
      <p:sp>
        <p:nvSpPr>
          <p:cNvPr id="3" name="TextBox 2"/>
          <p:cNvSpPr txBox="1"/>
          <p:nvPr/>
        </p:nvSpPr>
        <p:spPr>
          <a:xfrm>
            <a:off x="1317067" y="2652824"/>
            <a:ext cx="4197244"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Integrated hydrologic model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Supply limited and demand driven water use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Regional scale water resources analysis</a:t>
            </a:r>
          </a:p>
        </p:txBody>
      </p:sp>
      <p:sp>
        <p:nvSpPr>
          <p:cNvPr id="12" name="Rectangle 11">
            <a:extLst>
              <a:ext uri="{FF2B5EF4-FFF2-40B4-BE49-F238E27FC236}">
                <a16:creationId xmlns:a16="http://schemas.microsoft.com/office/drawing/2014/main" id="{793BEC6C-F88C-4CDA-8869-DDCD1F2F7330}"/>
              </a:ext>
            </a:extLst>
          </p:cNvPr>
          <p:cNvSpPr/>
          <p:nvPr/>
        </p:nvSpPr>
        <p:spPr>
          <a:xfrm>
            <a:off x="10897200" y="6480000"/>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D9FCD00-F61A-4D7F-977C-CF96041D6507}"/>
              </a:ext>
            </a:extLst>
          </p:cNvPr>
          <p:cNvPicPr>
            <a:picLocks noChangeAspect="1"/>
          </p:cNvPicPr>
          <p:nvPr/>
        </p:nvPicPr>
        <p:blipFill>
          <a:blip r:embed="rId3"/>
          <a:stretch>
            <a:fillRect/>
          </a:stretch>
        </p:blipFill>
        <p:spPr>
          <a:xfrm>
            <a:off x="10844850" y="228307"/>
            <a:ext cx="1276350" cy="523875"/>
          </a:xfrm>
          <a:prstGeom prst="rect">
            <a:avLst/>
          </a:prstGeom>
        </p:spPr>
      </p:pic>
      <p:pic>
        <p:nvPicPr>
          <p:cNvPr id="8" name="Picture 2">
            <a:extLst>
              <a:ext uri="{FF2B5EF4-FFF2-40B4-BE49-F238E27FC236}">
                <a16:creationId xmlns:a16="http://schemas.microsoft.com/office/drawing/2014/main" id="{DA6CE2C1-3524-4037-A0B6-57C4B2F33A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904" t="8000" r="28423" b="2750"/>
          <a:stretch/>
        </p:blipFill>
        <p:spPr bwMode="auto">
          <a:xfrm>
            <a:off x="5879442" y="1142050"/>
            <a:ext cx="4476751" cy="56054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9" name="Picture 3">
            <a:extLst>
              <a:ext uri="{FF2B5EF4-FFF2-40B4-BE49-F238E27FC236}">
                <a16:creationId xmlns:a16="http://schemas.microsoft.com/office/drawing/2014/main" id="{DAABCE6A-23BF-41CC-B0B5-B499BF1DAB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75000"/>
          <a:stretch/>
        </p:blipFill>
        <p:spPr bwMode="auto">
          <a:xfrm>
            <a:off x="6148803" y="5605647"/>
            <a:ext cx="3970337" cy="565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6545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A441184-EC73-4DBB-B97E-1B70C4C986F9}"/>
              </a:ext>
            </a:extLst>
          </p:cNvPr>
          <p:cNvSpPr/>
          <p:nvPr/>
        </p:nvSpPr>
        <p:spPr>
          <a:xfrm>
            <a:off x="10917078" y="6469356"/>
            <a:ext cx="1224000" cy="356400"/>
          </a:xfrm>
          <a:prstGeom prst="rect">
            <a:avLst/>
          </a:prstGeom>
          <a:solidFill>
            <a:srgbClr val="070E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7ACB759-4D11-40CD-A360-CAD6B96EB663}"/>
              </a:ext>
            </a:extLst>
          </p:cNvPr>
          <p:cNvPicPr>
            <a:picLocks noChangeAspect="1"/>
          </p:cNvPicPr>
          <p:nvPr/>
        </p:nvPicPr>
        <p:blipFill>
          <a:blip r:embed="rId2"/>
          <a:stretch>
            <a:fillRect/>
          </a:stretch>
        </p:blipFill>
        <p:spPr>
          <a:xfrm>
            <a:off x="0" y="0"/>
            <a:ext cx="12163050" cy="6923314"/>
          </a:xfrm>
          <a:prstGeom prst="rect">
            <a:avLst/>
          </a:prstGeom>
        </p:spPr>
      </p:pic>
    </p:spTree>
    <p:extLst>
      <p:ext uri="{BB962C8B-B14F-4D97-AF65-F5344CB8AC3E}">
        <p14:creationId xmlns:p14="http://schemas.microsoft.com/office/powerpoint/2010/main" val="4220597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2666C3-1777-4980-BA3E-F58042403A36}"/>
              </a:ext>
            </a:extLst>
          </p:cNvPr>
          <p:cNvSpPr>
            <a:spLocks noGrp="1"/>
          </p:cNvSpPr>
          <p:nvPr>
            <p:ph type="ctrTitle"/>
          </p:nvPr>
        </p:nvSpPr>
        <p:spPr/>
        <p:txBody>
          <a:bodyPr/>
          <a:lstStyle/>
          <a:p>
            <a:endParaRPr lang="en-US"/>
          </a:p>
        </p:txBody>
      </p:sp>
      <p:pic>
        <p:nvPicPr>
          <p:cNvPr id="8" name="Picture 7">
            <a:extLst>
              <a:ext uri="{FF2B5EF4-FFF2-40B4-BE49-F238E27FC236}">
                <a16:creationId xmlns:a16="http://schemas.microsoft.com/office/drawing/2014/main" id="{B20B168E-F323-4D51-8A49-2926A468508B}"/>
              </a:ext>
            </a:extLst>
          </p:cNvPr>
          <p:cNvPicPr>
            <a:picLocks noChangeAspect="1"/>
          </p:cNvPicPr>
          <p:nvPr/>
        </p:nvPicPr>
        <p:blipFill>
          <a:blip r:embed="rId2"/>
          <a:stretch>
            <a:fillRect/>
          </a:stretch>
        </p:blipFill>
        <p:spPr>
          <a:xfrm>
            <a:off x="0" y="-4743"/>
            <a:ext cx="12192000" cy="6867485"/>
          </a:xfrm>
          <a:prstGeom prst="rect">
            <a:avLst/>
          </a:prstGeom>
        </p:spPr>
      </p:pic>
    </p:spTree>
    <p:extLst>
      <p:ext uri="{BB962C8B-B14F-4D97-AF65-F5344CB8AC3E}">
        <p14:creationId xmlns:p14="http://schemas.microsoft.com/office/powerpoint/2010/main" val="3370801675"/>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24861</TotalTime>
  <Words>226</Words>
  <Application>Microsoft Office PowerPoint</Application>
  <PresentationFormat>Widescreen</PresentationFormat>
  <Paragraphs>50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Century Gothic</vt:lpstr>
      <vt:lpstr>Tekton Pro</vt:lpstr>
      <vt:lpstr>Wingdings 3</vt:lpstr>
      <vt:lpstr>Slice</vt:lpstr>
      <vt:lpstr>Coupled Groundwater/Surface-Water Modeling using GSFLOW ID2447   December 3-6, 2018 USGS New Mexico Water Science Center</vt:lpstr>
      <vt:lpstr>the New Mexico water science center</vt:lpstr>
      <vt:lpstr>You, the participants for coming</vt:lpstr>
      <vt:lpstr>Instructors  Ayman Alzraiee, California water science center Murphy Gardner, Nevada water science center Steve Markstrom, Water mission area, Colorado Rich Niswonger, Water mission area, California Steve Regan, water mission area, Colorado</vt:lpstr>
      <vt:lpstr>Class agenda at Thirty thousand feet</vt:lpstr>
      <vt:lpstr>Course objectives</vt:lpstr>
      <vt:lpstr>GSFLOW</vt:lpstr>
      <vt:lpstr>PowerPoint Presentation</vt:lpstr>
      <vt:lpstr>PowerPoint Presentation</vt:lpstr>
      <vt:lpstr>Shallow lateral flow</vt:lpstr>
      <vt:lpstr>cascades</vt:lpstr>
      <vt:lpstr>Simulated recharge/discharge</vt:lpstr>
      <vt:lpstr>PowerPoint Presentation</vt:lpstr>
      <vt:lpstr>What to expect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Niswonger, Richard</dc:creator>
  <cp:lastModifiedBy>Niswonger, Richard</cp:lastModifiedBy>
  <cp:revision>307</cp:revision>
  <dcterms:created xsi:type="dcterms:W3CDTF">2017-12-13T18:00:20Z</dcterms:created>
  <dcterms:modified xsi:type="dcterms:W3CDTF">2018-11-29T23:27:52Z</dcterms:modified>
</cp:coreProperties>
</file>